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D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640080"/>
            <a:ext cx="2710149" cy="548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1828800"/>
            <a:ext cx="585216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400" b="1">
                <a:solidFill>
                  <a:srgbClr val="0F172A"/>
                </a:solidFill>
                <a:latin typeface="Segoe UI Semibold"/>
              </a:rPr>
              <a:t>Vende y factura</a:t>
            </a:r>
          </a:p>
          <a:p>
            <a:pPr algn="l"/>
            <a:r>
              <a:rPr sz="4400" b="1">
                <a:solidFill>
                  <a:srgbClr val="0F766E"/>
                </a:solidFill>
                <a:latin typeface="Segoe UI Semibold"/>
              </a:rPr>
              <a:t>aunque se vaya el internet o la luz.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251960"/>
            <a:ext cx="5486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475569"/>
                </a:solidFill>
                <a:latin typeface="Segoe UI"/>
              </a:rPr>
              <a:t>Punto de venta, inventario y facturación CAI para tiendas de una sucursal en Honduras. Caja instalable, caja en el celular y panel en la nube.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486400"/>
            <a:ext cx="3017520" cy="502920"/>
          </a:xfrm>
          <a:prstGeom prst="roundRect">
            <a:avLst>
              <a:gd name="adj" fmla="val 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5486400"/>
            <a:ext cx="30175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Segoe UI Semibold"/>
              </a:rPr>
              <a:t>tiendafacil.roki.site</a:t>
            </a:r>
          </a:p>
        </p:txBody>
      </p:sp>
      <p:pic>
        <p:nvPicPr>
          <p:cNvPr id="7" name="Picture 6" descr="hero.jpg-0.05-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097280"/>
            <a:ext cx="4846320" cy="2726055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309360" y="4343400"/>
            <a:ext cx="2926080" cy="8229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4425696"/>
            <a:ext cx="27432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75569"/>
                </a:solidFill>
                <a:latin typeface="Segoe UI"/>
              </a:rPr>
              <a:t>Factura emitida sin internet</a:t>
            </a:r>
          </a:p>
          <a:p>
            <a:pPr algn="l"/>
            <a:r>
              <a:rPr sz="1300" b="1">
                <a:solidFill>
                  <a:srgbClr val="0F172A"/>
                </a:solidFill>
                <a:latin typeface="Segoe UI Semibold"/>
              </a:rPr>
              <a:t>000-001-01-00000209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EL RETO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Una tienda pequeña no se puede detener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212080" cy="1874519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2103120"/>
            <a:ext cx="45720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Segoe UI Semibold"/>
              </a:rPr>
              <a:t>Se cae el internet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475569"/>
                </a:solidFill>
                <a:latin typeface="Segoe UI"/>
              </a:rPr>
              <a:t>Los sistemas en línea dejan de facturar y la fila crece. Muchos vuelven al talonario.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212080" cy="1874519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7959" y="2103120"/>
            <a:ext cx="45720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Segoe UI Semibold"/>
              </a:rPr>
              <a:t>Se va la luz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475569"/>
                </a:solidFill>
                <a:latin typeface="Segoe UI"/>
              </a:rPr>
              <a:t>La computadora se apaga, pero los clientes siguen llegando y piden su factura.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977639"/>
            <a:ext cx="5212080" cy="1874519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4251959"/>
            <a:ext cx="45720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Segoe UI Semibold"/>
              </a:rPr>
              <a:t>Facturar bien con la SAR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475569"/>
                </a:solidFill>
                <a:latin typeface="Segoe UI"/>
              </a:rPr>
              <a:t>CAI vigente, correlativo sin saltos, Consumidor Final o RTN, exonerados y Libro de Ventas para el contador.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3977639"/>
            <a:ext cx="5212080" cy="1874519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4251959"/>
            <a:ext cx="45720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Segoe UI Semibold"/>
              </a:rPr>
              <a:t>Saber cómo va el negocio</a:t>
            </a:r>
          </a:p>
          <a:p>
            <a:pPr algn="l">
              <a:spcBef>
                <a:spcPts val="600"/>
              </a:spcBef>
            </a:pPr>
            <a:r>
              <a:rPr sz="1300" b="0">
                <a:solidFill>
                  <a:srgbClr val="475569"/>
                </a:solidFill>
                <a:latin typeface="Segoe UI"/>
              </a:rPr>
              <a:t>Ventas, existencias y utilidad dispersas en cuadernos y hojas de cálculo.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2  ·  TiendaFácil</a:t>
            </a:r>
          </a:p>
        </p:txBody>
      </p:sp>
      <p:pic>
        <p:nvPicPr>
          <p:cNvPr id="14" name="Picture 1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LA SOLUCIÓN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Tres piezas, un mismo inventario y un mismo CAI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42900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057400"/>
            <a:ext cx="29260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>
                <a:solidFill>
                  <a:srgbClr val="0F172A"/>
                </a:solidFill>
                <a:latin typeface="Segoe UI Semibold"/>
              </a:rPr>
              <a:t>🖥️  Caja instalable</a:t>
            </a:r>
          </a:p>
          <a:p>
            <a:pPr algn="l">
              <a:spcBef>
                <a:spcPts val="600"/>
              </a:spcBef>
            </a:pPr>
            <a:r>
              <a:rPr sz="1200" b="0">
                <a:solidFill>
                  <a:srgbClr val="475569"/>
                </a:solidFill>
                <a:latin typeface="Segoe UI"/>
              </a:rPr>
              <a:t>TiendaFácil POS para Windows. Factura sin internet, imprime en tira y sube todo sola.</a:t>
            </a:r>
          </a:p>
        </p:txBody>
      </p:sp>
      <p:pic>
        <p:nvPicPr>
          <p:cNvPr id="7" name="Picture 6" descr="pos-venta.png-0.02-0.5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3657600"/>
            <a:ext cx="2971800" cy="166526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389120" y="1828800"/>
            <a:ext cx="342900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2057400"/>
            <a:ext cx="29260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>
                <a:solidFill>
                  <a:srgbClr val="0F172A"/>
                </a:solidFill>
                <a:latin typeface="Segoe UI Semibold"/>
              </a:rPr>
              <a:t>📱  Caja web en el celular</a:t>
            </a:r>
          </a:p>
          <a:p>
            <a:pPr algn="l">
              <a:spcBef>
                <a:spcPts val="600"/>
              </a:spcBef>
            </a:pPr>
            <a:r>
              <a:rPr sz="1200" b="0">
                <a:solidFill>
                  <a:srgbClr val="475569"/>
                </a:solidFill>
                <a:latin typeface="Segoe UI"/>
              </a:rPr>
              <a:t>Para cuando se va la luz: factura en línea desde el navegador del celular.</a:t>
            </a:r>
          </a:p>
        </p:txBody>
      </p:sp>
      <p:pic>
        <p:nvPicPr>
          <p:cNvPr id="10" name="Picture 9" descr="movil-caja.png-0.05-1.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0" y="3611880"/>
            <a:ext cx="2135675" cy="224028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046720" y="1828800"/>
            <a:ext cx="342900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2057400"/>
            <a:ext cx="29260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>
                <a:solidFill>
                  <a:srgbClr val="0F172A"/>
                </a:solidFill>
                <a:latin typeface="Segoe UI Semibold"/>
              </a:rPr>
              <a:t>☁️  Panel en la nube</a:t>
            </a:r>
          </a:p>
          <a:p>
            <a:pPr algn="l">
              <a:spcBef>
                <a:spcPts val="600"/>
              </a:spcBef>
            </a:pPr>
            <a:r>
              <a:rPr sz="1200" b="0">
                <a:solidFill>
                  <a:srgbClr val="475569"/>
                </a:solidFill>
                <a:latin typeface="Segoe UI"/>
              </a:rPr>
              <a:t>Productos, existencias, facturas, reportes y la configuración del negocio.</a:t>
            </a:r>
          </a:p>
        </p:txBody>
      </p:sp>
      <p:pic>
        <p:nvPicPr>
          <p:cNvPr id="13" name="Picture 12" descr="panel-dashboard.png-0.02-0.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0" y="3657600"/>
            <a:ext cx="2971800" cy="17236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3  ·  TiendaFácil</a:t>
            </a:r>
          </a:p>
        </p:txBody>
      </p:sp>
      <p:pic>
        <p:nvPicPr>
          <p:cNvPr id="15" name="Picture 14" descr="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CAJA INSTALABLE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Vender rápido, con lector o con el dedo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3" y="1536192"/>
            <a:ext cx="7388352" cy="442829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0080" y="1636776"/>
            <a:ext cx="100584" cy="100584"/>
          </a:xfrm>
          <a:prstGeom prst="ellipse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4671" y="1636776"/>
            <a:ext cx="100584" cy="100584"/>
          </a:xfrm>
          <a:prstGeom prst="ellipse">
            <a:avLst/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9264" y="1636776"/>
            <a:ext cx="100584" cy="100584"/>
          </a:xfrm>
          <a:prstGeom prst="ellipse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os-venta.png-0.01-N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0"/>
            <a:ext cx="7315200" cy="4099109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8321040" y="198424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13648" y="1920240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Escáner y búsqueda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Código de barras, código interno o nombre. 3*código para cantidad.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008376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13648" y="2944368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Consumidor Final o RTN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Un toque cambia el tipo de factura. Con RTN, el cliente y su RTN son obligatorios.</a:t>
            </a:r>
          </a:p>
        </p:txBody>
      </p:sp>
      <p:sp>
        <p:nvSpPr>
          <p:cNvPr id="14" name="Oval 13"/>
          <p:cNvSpPr/>
          <p:nvPr/>
        </p:nvSpPr>
        <p:spPr>
          <a:xfrm>
            <a:off x="8321040" y="4032504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13648" y="3968496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Descuentos controlados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Por línea y general, según los permisos del panel.</a:t>
            </a:r>
          </a:p>
        </p:txBody>
      </p:sp>
      <p:sp>
        <p:nvSpPr>
          <p:cNvPr id="16" name="Oval 15"/>
          <p:cNvSpPr/>
          <p:nvPr/>
        </p:nvSpPr>
        <p:spPr>
          <a:xfrm>
            <a:off x="8321040" y="5056632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13648" y="4992624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Cajeros con PIN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Cada venta queda a nombre de quien cobró, aun sin internet.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4  ·  TiendaFácil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SIN INTERNET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La caja factura offline con números CAI válidos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2560320" cy="265176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05840" y="2194560"/>
            <a:ext cx="548640" cy="54864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194560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Segoe UI Semibol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926080"/>
            <a:ext cx="21031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F172A"/>
                </a:solidFill>
                <a:latin typeface="Segoe UI Semibold"/>
              </a:rPr>
              <a:t>Bloques de folios</a:t>
            </a:r>
          </a:p>
          <a:p>
            <a:pPr algn="l">
              <a:spcBef>
                <a:spcPts val="4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El panel reparte el rango del CAI en bloques de 100 números por caja.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20439" y="1920240"/>
            <a:ext cx="2560320" cy="265176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794759" y="2194560"/>
            <a:ext cx="548640" cy="54864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94759" y="2194560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Segoe UI Semibol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59" y="2926080"/>
            <a:ext cx="21031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F172A"/>
                </a:solidFill>
                <a:latin typeface="Segoe UI Semibold"/>
              </a:rPr>
              <a:t>Factura sin conexión</a:t>
            </a:r>
          </a:p>
          <a:p>
            <a:pPr algn="l">
              <a:spcBef>
                <a:spcPts val="4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La caja numera con su bloque. Nunca choca con otra caja ni con el celular.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59" y="1920240"/>
            <a:ext cx="2560320" cy="265176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79" y="2194560"/>
            <a:ext cx="548640" cy="54864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79" y="2194560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Segoe UI Semibol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79" y="2926080"/>
            <a:ext cx="21031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F172A"/>
                </a:solidFill>
                <a:latin typeface="Segoe UI Semibold"/>
              </a:rPr>
              <a:t>Cola segura</a:t>
            </a:r>
          </a:p>
          <a:p>
            <a:pPr algn="l">
              <a:spcBef>
                <a:spcPts val="4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Cada venta se guarda en disco antes de imprimir. Un corte de luz no la pierde.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98280" y="1920240"/>
            <a:ext cx="2560320" cy="265176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372600" y="2194560"/>
            <a:ext cx="548640" cy="54864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72600" y="2194560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Segoe UI Semibol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72600" y="2926080"/>
            <a:ext cx="21031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F172A"/>
                </a:solidFill>
                <a:latin typeface="Segoe UI Semibold"/>
              </a:rPr>
              <a:t>Se sube sola</a:t>
            </a:r>
          </a:p>
          <a:p>
            <a:pPr algn="l">
              <a:spcBef>
                <a:spcPts val="4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Al volver la señal: ventas, stock y clientes llegan a la nube, sin duplicados.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4892040"/>
            <a:ext cx="10927080" cy="1005840"/>
          </a:xfrm>
          <a:prstGeom prst="roundRect">
            <a:avLst>
              <a:gd name="adj" fmla="val 8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4983480"/>
            <a:ext cx="1042416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0">
                <a:solidFill>
                  <a:srgbClr val="0F172A"/>
                </a:solidFill>
                <a:latin typeface="Segoe UI"/>
              </a:rPr>
              <a:t>El servidor recalcula cada factura con el mismo motor de totales de SAAF que usa la caja: si algo no cuadra al centavo, lo marca para revisión.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5  ·  TiendaFácil</a:t>
            </a:r>
          </a:p>
        </p:txBody>
      </p:sp>
      <p:pic>
        <p:nvPicPr>
          <p:cNvPr id="24" name="Picture 2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COBRO Y ENTREGA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Ticket en tira o factura digital: se elige en cada venta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3" y="1536192"/>
            <a:ext cx="6656832" cy="401838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0080" y="1636776"/>
            <a:ext cx="100584" cy="100584"/>
          </a:xfrm>
          <a:prstGeom prst="ellipse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4671" y="1636776"/>
            <a:ext cx="100584" cy="100584"/>
          </a:xfrm>
          <a:prstGeom prst="ellipse">
            <a:avLst/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9264" y="1636776"/>
            <a:ext cx="100584" cy="100584"/>
          </a:xfrm>
          <a:prstGeom prst="ellipse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os-cobro.png-0.01-N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0"/>
            <a:ext cx="6583680" cy="3689198"/>
          </a:xfrm>
          <a:prstGeom prst="rect">
            <a:avLst/>
          </a:prstGeom>
        </p:spPr>
      </p:pic>
      <p:pic>
        <p:nvPicPr>
          <p:cNvPr id="10" name="Picture 9" descr="pos-ticket.png-0.02-2.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600200"/>
            <a:ext cx="2231311" cy="45720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9738360" y="1892807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30968" y="1828800"/>
            <a:ext cx="1810511" cy="9601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Efectivo, tarjeta o mixto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Cambio automático.</a:t>
            </a:r>
          </a:p>
        </p:txBody>
      </p:sp>
      <p:sp>
        <p:nvSpPr>
          <p:cNvPr id="13" name="Oval 12"/>
          <p:cNvSpPr/>
          <p:nvPr/>
        </p:nvSpPr>
        <p:spPr>
          <a:xfrm>
            <a:off x="9738360" y="294436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30968" y="2880360"/>
            <a:ext cx="1810511" cy="9601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Térmica 80/58 mm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Sin diálogos.</a:t>
            </a:r>
          </a:p>
        </p:txBody>
      </p:sp>
      <p:sp>
        <p:nvSpPr>
          <p:cNvPr id="15" name="Oval 14"/>
          <p:cNvSpPr/>
          <p:nvPr/>
        </p:nvSpPr>
        <p:spPr>
          <a:xfrm>
            <a:off x="9738360" y="399592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30968" y="3931920"/>
            <a:ext cx="1810511" cy="9601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WhatsApp y correo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Enlace y PDF.</a:t>
            </a:r>
          </a:p>
        </p:txBody>
      </p:sp>
      <p:sp>
        <p:nvSpPr>
          <p:cNvPr id="17" name="Oval 16"/>
          <p:cNvSpPr/>
          <p:nvPr/>
        </p:nvSpPr>
        <p:spPr>
          <a:xfrm>
            <a:off x="9738360" y="504748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30968" y="4983479"/>
            <a:ext cx="1810511" cy="9601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Exonerados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O/C exenta, SAG.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6  ·  TiendaFácil</a:t>
            </a:r>
          </a:p>
        </p:txBody>
      </p:sp>
      <p:pic>
        <p:nvPicPr>
          <p:cNvPr id="20" name="Picture 19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SIN LUZ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¿Se fue la luz? Se factura desde el celular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475569"/>
                </a:solidFill>
                <a:latin typeface="Segoe UI"/>
              </a:rPr>
              <a:t>La computadora se apaga, el internet del celular sigue: la caja web factura en línea con el mismo CAI e inventario.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2075688"/>
            <a:ext cx="2011437" cy="4169664"/>
          </a:xfrm>
          <a:prstGeom prst="roundRect">
            <a:avLst>
              <a:gd name="adj" fmla="val 120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ovil-venta.png-0.06-N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48840"/>
            <a:ext cx="1865134" cy="40233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264408" y="2075688"/>
            <a:ext cx="2011437" cy="4169664"/>
          </a:xfrm>
          <a:prstGeom prst="roundRect">
            <a:avLst>
              <a:gd name="adj" fmla="val 120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ovil-cobro.png-0.06-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560" y="2148840"/>
            <a:ext cx="1865134" cy="402336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779008" y="2075688"/>
            <a:ext cx="2011437" cy="4169664"/>
          </a:xfrm>
          <a:prstGeom prst="roundRect">
            <a:avLst>
              <a:gd name="adj" fmla="val 120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ovil-emitida.png-0.06-N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0" y="2148840"/>
            <a:ext cx="1865134" cy="402336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8503920" y="230428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96528" y="2240280"/>
            <a:ext cx="290779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Número asignado por el servidor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Bloque propio del celular: no choca con la caja instalada.</a:t>
            </a:r>
          </a:p>
        </p:txBody>
      </p:sp>
      <p:sp>
        <p:nvSpPr>
          <p:cNvPr id="14" name="Oval 13"/>
          <p:cNvSpPr/>
          <p:nvPr/>
        </p:nvSpPr>
        <p:spPr>
          <a:xfrm>
            <a:off x="8503920" y="349300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796528" y="3429000"/>
            <a:ext cx="290779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Mismas reglas fiscales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Consumidor Final o RTN, descuentos con permisos, exonerados.</a:t>
            </a:r>
          </a:p>
        </p:txBody>
      </p:sp>
      <p:sp>
        <p:nvSpPr>
          <p:cNvPr id="16" name="Oval 15"/>
          <p:cNvSpPr/>
          <p:nvPr/>
        </p:nvSpPr>
        <p:spPr>
          <a:xfrm>
            <a:off x="8503920" y="468172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96528" y="4617720"/>
            <a:ext cx="290779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Se instala como app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«Agregar a pantalla de inicio» desde el navegador.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7  ·  TiendaFácil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FACTURACIÓN 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Las reglas de facturación de SAAF, completas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3" y="1536192"/>
            <a:ext cx="7388352" cy="486460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0080" y="1636776"/>
            <a:ext cx="100584" cy="100584"/>
          </a:xfrm>
          <a:prstGeom prst="ellipse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4671" y="1636776"/>
            <a:ext cx="100584" cy="100584"/>
          </a:xfrm>
          <a:prstGeom prst="ellipse">
            <a:avLst/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9264" y="1636776"/>
            <a:ext cx="100584" cy="100584"/>
          </a:xfrm>
          <a:prstGeom prst="ellipse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anel-facturacion.png-0.01-0.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0"/>
            <a:ext cx="7315200" cy="453542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8321040" y="198424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13648" y="1920240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Consumidor Final o RTN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Sin RTN válido de 14 dígitos no se emite factura con RTN.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008376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13648" y="2944368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Venta exonerada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Separa importe exonerado y exento; imprime O/C exenta, registro y SAG.</a:t>
            </a:r>
          </a:p>
        </p:txBody>
      </p:sp>
      <p:sp>
        <p:nvSpPr>
          <p:cNvPr id="14" name="Oval 13"/>
          <p:cNvSpPr/>
          <p:nvPr/>
        </p:nvSpPr>
        <p:spPr>
          <a:xfrm>
            <a:off x="8321040" y="4032504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13648" y="3968496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Descuentos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Activar o apagar, solo administradores o un tope % para cajeros.</a:t>
            </a:r>
          </a:p>
        </p:txBody>
      </p:sp>
      <p:sp>
        <p:nvSpPr>
          <p:cNvPr id="16" name="Oval 15"/>
          <p:cNvSpPr/>
          <p:nvPr/>
        </p:nvSpPr>
        <p:spPr>
          <a:xfrm>
            <a:off x="8321040" y="5056632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13648" y="4992624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Constancia y formato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Constancia de Pago a Cuenta; PDF en ticket o tamaño carta.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8  ·  TiendaFácil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FACTURA DIGITAL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El cliente recibe su factura en el celular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4127" y="1664207"/>
            <a:ext cx="2159800" cy="4489704"/>
          </a:xfrm>
          <a:prstGeom prst="roundRect">
            <a:avLst>
              <a:gd name="adj" fmla="val 1200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movil-factura-digital.png-0.06-N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737360"/>
            <a:ext cx="2013497" cy="43434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986784" y="1627632"/>
            <a:ext cx="4828032" cy="3277209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114800" y="1728216"/>
            <a:ext cx="100584" cy="100584"/>
          </a:xfrm>
          <a:prstGeom prst="ellipse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279392" y="1728216"/>
            <a:ext cx="100584" cy="100584"/>
          </a:xfrm>
          <a:prstGeom prst="ellipse">
            <a:avLst/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443984" y="1728216"/>
            <a:ext cx="100584" cy="100584"/>
          </a:xfrm>
          <a:prstGeom prst="ellipse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panel-factura.png-0.01-0.6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0" y="1920240"/>
            <a:ext cx="4754880" cy="2948026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9144000" y="198424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36608" y="1920240"/>
            <a:ext cx="235915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Enlace único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Con los datos del CAI y descarga en PDF.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0" y="321868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36608" y="3154680"/>
            <a:ext cx="235915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Aunque salga offline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El enlace funciona en cuanto la caja sube la venta.</a:t>
            </a:r>
          </a:p>
        </p:txBody>
      </p:sp>
      <p:sp>
        <p:nvSpPr>
          <p:cNvPr id="16" name="Oval 15"/>
          <p:cNvSpPr/>
          <p:nvPr/>
        </p:nvSpPr>
        <p:spPr>
          <a:xfrm>
            <a:off x="9144000" y="445312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436608" y="4389120"/>
            <a:ext cx="235915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Reenviar o anular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Desde el panel; la anulación devuelve el inventario.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9  ·  TiendaFácil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INVENTARIO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Existencias al día y kardex de cada producto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3" y="1536192"/>
            <a:ext cx="7388352" cy="486460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0080" y="1636776"/>
            <a:ext cx="100584" cy="100584"/>
          </a:xfrm>
          <a:prstGeom prst="ellipse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4671" y="1636776"/>
            <a:ext cx="100584" cy="100584"/>
          </a:xfrm>
          <a:prstGeom prst="ellipse">
            <a:avLst/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9264" y="1636776"/>
            <a:ext cx="100584" cy="100584"/>
          </a:xfrm>
          <a:prstGeom prst="ellipse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anel-inventario.png-0.01-0.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0"/>
            <a:ext cx="7315200" cy="453542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8321040" y="198424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13648" y="1920240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Entradas y conteos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Compras con costo, salidas por merma y ajuste a conteo físico.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008376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13648" y="2944368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Costo promedio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Valor del inventario y utilidad bruta reales.</a:t>
            </a:r>
          </a:p>
        </p:txBody>
      </p:sp>
      <p:sp>
        <p:nvSpPr>
          <p:cNvPr id="14" name="Oval 13"/>
          <p:cNvSpPr/>
          <p:nvPr/>
        </p:nvSpPr>
        <p:spPr>
          <a:xfrm>
            <a:off x="8321040" y="4032504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13648" y="3968496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Alertas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Productos bajo mínimo y existencias negativas a la vista.</a:t>
            </a:r>
          </a:p>
        </p:txBody>
      </p:sp>
      <p:sp>
        <p:nvSpPr>
          <p:cNvPr id="16" name="Oval 15"/>
          <p:cNvSpPr/>
          <p:nvPr/>
        </p:nvSpPr>
        <p:spPr>
          <a:xfrm>
            <a:off x="8321040" y="5056632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13648" y="4992624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Kardex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Cada venta, anulación y ajuste con saldo y usuario.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10  ·  TiendaFácil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PANEL EN LA NUBE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El negocio completo, desde cualquier lugar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3" y="1536192"/>
            <a:ext cx="7388352" cy="486460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0080" y="1636776"/>
            <a:ext cx="100584" cy="100584"/>
          </a:xfrm>
          <a:prstGeom prst="ellipse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4671" y="1636776"/>
            <a:ext cx="100584" cy="100584"/>
          </a:xfrm>
          <a:prstGeom prst="ellipse">
            <a:avLst/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9264" y="1636776"/>
            <a:ext cx="100584" cy="100584"/>
          </a:xfrm>
          <a:prstGeom prst="ellipse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anel-dashboard.png-0.01-0.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0"/>
            <a:ext cx="7315200" cy="453542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8321040" y="198424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13648" y="1920240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Tablero del día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Ventas de hoy y del mes, utilidad e inventario a costo.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008376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13648" y="2944368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Cajas en línea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Cuál está conectada, cuándo sincronizó y qué tiene en cola.</a:t>
            </a:r>
          </a:p>
        </p:txBody>
      </p:sp>
      <p:sp>
        <p:nvSpPr>
          <p:cNvPr id="14" name="Oval 13"/>
          <p:cNvSpPr/>
          <p:nvPr/>
        </p:nvSpPr>
        <p:spPr>
          <a:xfrm>
            <a:off x="8321040" y="4032504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13648" y="3968496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Reportes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Por día, producto, categoría, forma de pago y cajero.</a:t>
            </a:r>
          </a:p>
        </p:txBody>
      </p:sp>
      <p:sp>
        <p:nvSpPr>
          <p:cNvPr id="16" name="Oval 15"/>
          <p:cNvSpPr/>
          <p:nvPr/>
        </p:nvSpPr>
        <p:spPr>
          <a:xfrm>
            <a:off x="8321040" y="5056632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13648" y="4992624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Excel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Todos los reportes se exportan con un clic.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11  ·  TiendaFácil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PARA EL CONTADOR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Libro de Ventas e ISV listos para declarar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3" y="1536192"/>
            <a:ext cx="7388352" cy="486460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0080" y="1636776"/>
            <a:ext cx="100584" cy="100584"/>
          </a:xfrm>
          <a:prstGeom prst="ellipse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4671" y="1636776"/>
            <a:ext cx="100584" cy="100584"/>
          </a:xfrm>
          <a:prstGeom prst="ellipse">
            <a:avLst/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9264" y="1636776"/>
            <a:ext cx="100584" cy="100584"/>
          </a:xfrm>
          <a:prstGeom prst="ellipse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anel-libro.png-0.01-0.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0"/>
            <a:ext cx="7315200" cy="453542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8321040" y="198424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13648" y="1920240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Libro de Ventas SAR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Correlativo completo, incluidas las anuladas en cero.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008376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13648" y="2944368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Consumidor Final o RTN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Cada factura con su tipo de cliente y RTN.</a:t>
            </a:r>
          </a:p>
        </p:txBody>
      </p:sp>
      <p:sp>
        <p:nvSpPr>
          <p:cNvPr id="14" name="Oval 13"/>
          <p:cNvSpPr/>
          <p:nvPr/>
        </p:nvSpPr>
        <p:spPr>
          <a:xfrm>
            <a:off x="8321040" y="4032504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13648" y="3968496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Resumen de ISV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Exento, exonerado, gravado 15 % y 18 % con su impuesto.</a:t>
            </a:r>
          </a:p>
        </p:txBody>
      </p:sp>
      <p:sp>
        <p:nvSpPr>
          <p:cNvPr id="16" name="Oval 15"/>
          <p:cNvSpPr/>
          <p:nvPr/>
        </p:nvSpPr>
        <p:spPr>
          <a:xfrm>
            <a:off x="8321040" y="5056632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13648" y="4992624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Sin contabilidad dentro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Tu contador recibe el CSV y trabaja con su sistema.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12  ·  TiendaFácil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73152" cy="34747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F766E"/>
                </a:solidFill>
                <a:latin typeface="Segoe UI Semibold"/>
              </a:rPr>
              <a:t>INSTALACIÓN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789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Segoe UI Semibold"/>
              </a:rPr>
              <a:t>Una caja nueva en dos minutos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3" y="1536192"/>
            <a:ext cx="7388352" cy="486460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40080" y="1636776"/>
            <a:ext cx="100584" cy="100584"/>
          </a:xfrm>
          <a:prstGeom prst="ellipse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4671" y="1636776"/>
            <a:ext cx="100584" cy="100584"/>
          </a:xfrm>
          <a:prstGeom prst="ellipse">
            <a:avLst/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9264" y="1636776"/>
            <a:ext cx="100584" cy="100584"/>
          </a:xfrm>
          <a:prstGeom prst="ellipse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anel-cajas.png-0.01-0.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0"/>
            <a:ext cx="7315200" cy="4535424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8321040" y="1984248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13648" y="1920240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Descargar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Instalador para Windows desde tiendafacil.roki.site.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3008376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13648" y="2944368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Clave de activación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El panel la genera; un solo uso, vence en 7 días.</a:t>
            </a:r>
          </a:p>
        </p:txBody>
      </p:sp>
      <p:sp>
        <p:nvSpPr>
          <p:cNvPr id="14" name="Oval 13"/>
          <p:cNvSpPr/>
          <p:nvPr/>
        </p:nvSpPr>
        <p:spPr>
          <a:xfrm>
            <a:off x="8321040" y="4032504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13648" y="3968496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Seguridad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Token cifrado en la PC; la caja se puede desactivar desde el panel.</a:t>
            </a:r>
          </a:p>
        </p:txBody>
      </p:sp>
      <p:sp>
        <p:nvSpPr>
          <p:cNvPr id="16" name="Oval 15"/>
          <p:cNvSpPr/>
          <p:nvPr/>
        </p:nvSpPr>
        <p:spPr>
          <a:xfrm>
            <a:off x="8321040" y="5056632"/>
            <a:ext cx="118872" cy="118872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13648" y="4992624"/>
            <a:ext cx="3090672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0F172A"/>
                </a:solidFill>
                <a:latin typeface="Segoe UI Semibold"/>
              </a:rPr>
              <a:t>CAI a la vista</a:t>
            </a:r>
          </a:p>
          <a:p>
            <a:pPr algn="l">
              <a:spcBef>
                <a:spcPts val="300"/>
              </a:spcBef>
            </a:pPr>
            <a:r>
              <a:rPr sz="1150" b="0">
                <a:solidFill>
                  <a:srgbClr val="475569"/>
                </a:solidFill>
                <a:latin typeface="Segoe UI"/>
              </a:rPr>
              <a:t>Rango usado, números libres y aviso antes de vencer.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94A3B8"/>
                </a:solidFill>
                <a:latin typeface="Segoe UI"/>
              </a:rPr>
              <a:t>13  ·  TiendaFácil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561" y="6355080"/>
            <a:ext cx="1535751" cy="3108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766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sobre-osc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731520"/>
            <a:ext cx="2935995" cy="594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2103120"/>
            <a:ext cx="68580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Segoe UI Semibold"/>
              </a:rPr>
              <a:t>Tu tienda no se detiene.</a:t>
            </a:r>
          </a:p>
          <a:p>
            <a:pPr algn="l">
              <a:spcBef>
                <a:spcPts val="600"/>
              </a:spcBef>
            </a:pPr>
            <a:r>
              <a:rPr sz="3000" b="1">
                <a:solidFill>
                  <a:srgbClr val="FEF3C7"/>
                </a:solidFill>
                <a:latin typeface="Segoe UI Semibold"/>
              </a:rPr>
              <a:t>Ni por la señal, ni por la luz.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114800"/>
            <a:ext cx="64008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Segoe UI Semibold"/>
              </a:rPr>
              <a:t>Demo y descarga: tiendafacil.roki.site</a:t>
            </a:r>
          </a:p>
          <a:p>
            <a:pPr algn="l">
              <a:spcBef>
                <a:spcPts val="600"/>
              </a:spcBef>
            </a:pPr>
            <a:r>
              <a:rPr sz="1600" b="0">
                <a:solidFill>
                  <a:srgbClr val="F0FDFA"/>
                </a:solidFill>
                <a:latin typeface="Segoe UI"/>
              </a:rPr>
              <a:t>WhatsApp: +504 3215-5365</a:t>
            </a:r>
          </a:p>
        </p:txBody>
      </p:sp>
      <p:pic>
        <p:nvPicPr>
          <p:cNvPr id="5" name="Picture 4" descr="sinluz.jpg-0.05-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1463040"/>
            <a:ext cx="4023360" cy="30175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